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7"/>
  </p:notesMasterIdLst>
  <p:sldIdLst>
    <p:sldId id="259" r:id="rId3"/>
    <p:sldId id="260" r:id="rId4"/>
    <p:sldId id="257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0" autoAdjust="0"/>
  </p:normalViewPr>
  <p:slideViewPr>
    <p:cSldViewPr snapToGrid="0" snapToObjects="1">
      <p:cViewPr varScale="1">
        <p:scale>
          <a:sx n="127" d="100"/>
          <a:sy n="127" d="100"/>
        </p:scale>
        <p:origin x="120" y="3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BE3999-210A-4A0C-87ED-C9052D2CDE0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58C84DA-AD56-4254-86FE-5FBF50FFDFFE}">
      <dgm:prSet/>
      <dgm:spPr/>
      <dgm:t>
        <a:bodyPr/>
        <a:lstStyle/>
        <a:p>
          <a:r>
            <a:rPr lang="en-US" dirty="0"/>
            <a:t>GM decreased YoY -$288K</a:t>
          </a:r>
        </a:p>
      </dgm:t>
    </dgm:pt>
    <dgm:pt modelId="{15D386DF-1DA6-46DD-A788-FDF9E9E0A730}" type="parTrans" cxnId="{31E00F82-F67D-4087-AFD3-008386396420}">
      <dgm:prSet/>
      <dgm:spPr/>
      <dgm:t>
        <a:bodyPr/>
        <a:lstStyle/>
        <a:p>
          <a:endParaRPr lang="en-US"/>
        </a:p>
      </dgm:t>
    </dgm:pt>
    <dgm:pt modelId="{1BC6A304-A469-42C8-8A5E-DA12E0B6C5D5}" type="sibTrans" cxnId="{31E00F82-F67D-4087-AFD3-008386396420}">
      <dgm:prSet/>
      <dgm:spPr/>
      <dgm:t>
        <a:bodyPr/>
        <a:lstStyle/>
        <a:p>
          <a:endParaRPr lang="en-US"/>
        </a:p>
      </dgm:t>
    </dgm:pt>
    <dgm:pt modelId="{A48AEE2D-7A25-405A-A462-A0D929623DA2}">
      <dgm:prSet/>
      <dgm:spPr/>
      <dgm:t>
        <a:bodyPr/>
        <a:lstStyle/>
        <a:p>
          <a:r>
            <a:rPr lang="en-US" dirty="0"/>
            <a:t>-$569K was due to decline in volume</a:t>
          </a:r>
        </a:p>
      </dgm:t>
    </dgm:pt>
    <dgm:pt modelId="{B53233D8-E6C6-423C-972A-CDB162209DC3}" type="parTrans" cxnId="{E0E60BE9-D1B4-49E1-85FE-E14BD5B536D5}">
      <dgm:prSet/>
      <dgm:spPr/>
      <dgm:t>
        <a:bodyPr/>
        <a:lstStyle/>
        <a:p>
          <a:endParaRPr lang="en-US"/>
        </a:p>
      </dgm:t>
    </dgm:pt>
    <dgm:pt modelId="{53686734-7D33-4CF6-B72F-A2FFCBF0776C}" type="sibTrans" cxnId="{E0E60BE9-D1B4-49E1-85FE-E14BD5B536D5}">
      <dgm:prSet/>
      <dgm:spPr/>
      <dgm:t>
        <a:bodyPr/>
        <a:lstStyle/>
        <a:p>
          <a:endParaRPr lang="en-US"/>
        </a:p>
      </dgm:t>
    </dgm:pt>
    <dgm:pt modelId="{006F4B25-736E-471D-AACD-3EFF083AF960}">
      <dgm:prSet/>
      <dgm:spPr/>
      <dgm:t>
        <a:bodyPr/>
        <a:lstStyle/>
        <a:p>
          <a:r>
            <a:rPr lang="en-US" dirty="0"/>
            <a:t>Offset by +$288K increase due to a favorable mix</a:t>
          </a:r>
        </a:p>
      </dgm:t>
    </dgm:pt>
    <dgm:pt modelId="{C8FC40C0-6780-40B5-8EA6-DB81BFCB7651}" type="parTrans" cxnId="{7CDDE03A-878B-4A9B-ACDE-1B3F296B623B}">
      <dgm:prSet/>
      <dgm:spPr/>
      <dgm:t>
        <a:bodyPr/>
        <a:lstStyle/>
        <a:p>
          <a:endParaRPr lang="en-US"/>
        </a:p>
      </dgm:t>
    </dgm:pt>
    <dgm:pt modelId="{60BE636E-A0F9-4E57-901E-ED66EA2B2AC8}" type="sibTrans" cxnId="{7CDDE03A-878B-4A9B-ACDE-1B3F296B623B}">
      <dgm:prSet/>
      <dgm:spPr/>
      <dgm:t>
        <a:bodyPr/>
        <a:lstStyle/>
        <a:p>
          <a:endParaRPr lang="en-US"/>
        </a:p>
      </dgm:t>
    </dgm:pt>
    <dgm:pt modelId="{9F551FE1-E674-4534-8717-A1C89E7C6A53}" type="pres">
      <dgm:prSet presAssocID="{AEBE3999-210A-4A0C-87ED-C9052D2CDE0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9C693F8-BD15-45C9-891C-F99E5E81265B}" type="pres">
      <dgm:prSet presAssocID="{958C84DA-AD56-4254-86FE-5FBF50FFDFFE}" presName="hierRoot1" presStyleCnt="0"/>
      <dgm:spPr/>
    </dgm:pt>
    <dgm:pt modelId="{1648036F-A65C-4937-88D2-454DAE838B11}" type="pres">
      <dgm:prSet presAssocID="{958C84DA-AD56-4254-86FE-5FBF50FFDFFE}" presName="composite" presStyleCnt="0"/>
      <dgm:spPr/>
    </dgm:pt>
    <dgm:pt modelId="{DADE5550-D347-4ACC-B06A-63265FB9CD4B}" type="pres">
      <dgm:prSet presAssocID="{958C84DA-AD56-4254-86FE-5FBF50FFDFFE}" presName="background" presStyleLbl="node0" presStyleIdx="0" presStyleCnt="3"/>
      <dgm:spPr/>
    </dgm:pt>
    <dgm:pt modelId="{173A35AB-C6FC-45AA-85AE-BB2B772A1ED2}" type="pres">
      <dgm:prSet presAssocID="{958C84DA-AD56-4254-86FE-5FBF50FFDFFE}" presName="text" presStyleLbl="fgAcc0" presStyleIdx="0" presStyleCnt="3">
        <dgm:presLayoutVars>
          <dgm:chPref val="3"/>
        </dgm:presLayoutVars>
      </dgm:prSet>
      <dgm:spPr/>
    </dgm:pt>
    <dgm:pt modelId="{1529F1CF-0276-422C-82D7-3587711F1CBB}" type="pres">
      <dgm:prSet presAssocID="{958C84DA-AD56-4254-86FE-5FBF50FFDFFE}" presName="hierChild2" presStyleCnt="0"/>
      <dgm:spPr/>
    </dgm:pt>
    <dgm:pt modelId="{7D41F363-0C43-4EFF-9A6A-D5F02847CF51}" type="pres">
      <dgm:prSet presAssocID="{A48AEE2D-7A25-405A-A462-A0D929623DA2}" presName="hierRoot1" presStyleCnt="0"/>
      <dgm:spPr/>
    </dgm:pt>
    <dgm:pt modelId="{2E52A90E-CD8C-4995-AFDA-8EC2E3124FF3}" type="pres">
      <dgm:prSet presAssocID="{A48AEE2D-7A25-405A-A462-A0D929623DA2}" presName="composite" presStyleCnt="0"/>
      <dgm:spPr/>
    </dgm:pt>
    <dgm:pt modelId="{F34DF532-0821-4379-9E8B-D8B77D7FBAE7}" type="pres">
      <dgm:prSet presAssocID="{A48AEE2D-7A25-405A-A462-A0D929623DA2}" presName="background" presStyleLbl="node0" presStyleIdx="1" presStyleCnt="3"/>
      <dgm:spPr/>
    </dgm:pt>
    <dgm:pt modelId="{7E0DC1C3-410A-475B-88CC-46C45305747C}" type="pres">
      <dgm:prSet presAssocID="{A48AEE2D-7A25-405A-A462-A0D929623DA2}" presName="text" presStyleLbl="fgAcc0" presStyleIdx="1" presStyleCnt="3">
        <dgm:presLayoutVars>
          <dgm:chPref val="3"/>
        </dgm:presLayoutVars>
      </dgm:prSet>
      <dgm:spPr/>
    </dgm:pt>
    <dgm:pt modelId="{A224B3CF-1155-46ED-A558-26C25ABD0648}" type="pres">
      <dgm:prSet presAssocID="{A48AEE2D-7A25-405A-A462-A0D929623DA2}" presName="hierChild2" presStyleCnt="0"/>
      <dgm:spPr/>
    </dgm:pt>
    <dgm:pt modelId="{255B8DE8-A84A-460D-A6B6-70316A09848D}" type="pres">
      <dgm:prSet presAssocID="{006F4B25-736E-471D-AACD-3EFF083AF960}" presName="hierRoot1" presStyleCnt="0"/>
      <dgm:spPr/>
    </dgm:pt>
    <dgm:pt modelId="{65AB406D-123B-4334-B88B-AA0027093200}" type="pres">
      <dgm:prSet presAssocID="{006F4B25-736E-471D-AACD-3EFF083AF960}" presName="composite" presStyleCnt="0"/>
      <dgm:spPr/>
    </dgm:pt>
    <dgm:pt modelId="{4F694BCB-6E9B-4AA0-A2AE-090474725DBE}" type="pres">
      <dgm:prSet presAssocID="{006F4B25-736E-471D-AACD-3EFF083AF960}" presName="background" presStyleLbl="node0" presStyleIdx="2" presStyleCnt="3"/>
      <dgm:spPr/>
    </dgm:pt>
    <dgm:pt modelId="{A0743991-66EC-405B-86A8-251D8174E35C}" type="pres">
      <dgm:prSet presAssocID="{006F4B25-736E-471D-AACD-3EFF083AF960}" presName="text" presStyleLbl="fgAcc0" presStyleIdx="2" presStyleCnt="3">
        <dgm:presLayoutVars>
          <dgm:chPref val="3"/>
        </dgm:presLayoutVars>
      </dgm:prSet>
      <dgm:spPr/>
    </dgm:pt>
    <dgm:pt modelId="{C5D491E9-E1EB-4A31-8125-9E9ED7D0A810}" type="pres">
      <dgm:prSet presAssocID="{006F4B25-736E-471D-AACD-3EFF083AF960}" presName="hierChild2" presStyleCnt="0"/>
      <dgm:spPr/>
    </dgm:pt>
  </dgm:ptLst>
  <dgm:cxnLst>
    <dgm:cxn modelId="{333EA10D-3D38-47A8-93C1-08B5329D0F72}" type="presOf" srcId="{A48AEE2D-7A25-405A-A462-A0D929623DA2}" destId="{7E0DC1C3-410A-475B-88CC-46C45305747C}" srcOrd="0" destOrd="0" presId="urn:microsoft.com/office/officeart/2005/8/layout/hierarchy1"/>
    <dgm:cxn modelId="{7CDDE03A-878B-4A9B-ACDE-1B3F296B623B}" srcId="{AEBE3999-210A-4A0C-87ED-C9052D2CDE0D}" destId="{006F4B25-736E-471D-AACD-3EFF083AF960}" srcOrd="2" destOrd="0" parTransId="{C8FC40C0-6780-40B5-8EA6-DB81BFCB7651}" sibTransId="{60BE636E-A0F9-4E57-901E-ED66EA2B2AC8}"/>
    <dgm:cxn modelId="{31E00F82-F67D-4087-AFD3-008386396420}" srcId="{AEBE3999-210A-4A0C-87ED-C9052D2CDE0D}" destId="{958C84DA-AD56-4254-86FE-5FBF50FFDFFE}" srcOrd="0" destOrd="0" parTransId="{15D386DF-1DA6-46DD-A788-FDF9E9E0A730}" sibTransId="{1BC6A304-A469-42C8-8A5E-DA12E0B6C5D5}"/>
    <dgm:cxn modelId="{F87AE790-AB49-4F13-B4B3-ACACA3462526}" type="presOf" srcId="{006F4B25-736E-471D-AACD-3EFF083AF960}" destId="{A0743991-66EC-405B-86A8-251D8174E35C}" srcOrd="0" destOrd="0" presId="urn:microsoft.com/office/officeart/2005/8/layout/hierarchy1"/>
    <dgm:cxn modelId="{E0E60BE9-D1B4-49E1-85FE-E14BD5B536D5}" srcId="{AEBE3999-210A-4A0C-87ED-C9052D2CDE0D}" destId="{A48AEE2D-7A25-405A-A462-A0D929623DA2}" srcOrd="1" destOrd="0" parTransId="{B53233D8-E6C6-423C-972A-CDB162209DC3}" sibTransId="{53686734-7D33-4CF6-B72F-A2FFCBF0776C}"/>
    <dgm:cxn modelId="{888FB5EB-960B-4A03-978B-348E5E7163CD}" type="presOf" srcId="{AEBE3999-210A-4A0C-87ED-C9052D2CDE0D}" destId="{9F551FE1-E674-4534-8717-A1C89E7C6A53}" srcOrd="0" destOrd="0" presId="urn:microsoft.com/office/officeart/2005/8/layout/hierarchy1"/>
    <dgm:cxn modelId="{E2DB5AF2-1866-4AB9-A250-CA20F0F7C922}" type="presOf" srcId="{958C84DA-AD56-4254-86FE-5FBF50FFDFFE}" destId="{173A35AB-C6FC-45AA-85AE-BB2B772A1ED2}" srcOrd="0" destOrd="0" presId="urn:microsoft.com/office/officeart/2005/8/layout/hierarchy1"/>
    <dgm:cxn modelId="{6F838E25-961E-407C-9C60-CD15F86521A6}" type="presParOf" srcId="{9F551FE1-E674-4534-8717-A1C89E7C6A53}" destId="{59C693F8-BD15-45C9-891C-F99E5E81265B}" srcOrd="0" destOrd="0" presId="urn:microsoft.com/office/officeart/2005/8/layout/hierarchy1"/>
    <dgm:cxn modelId="{E59EAF47-C15C-4459-865F-6976C57845D7}" type="presParOf" srcId="{59C693F8-BD15-45C9-891C-F99E5E81265B}" destId="{1648036F-A65C-4937-88D2-454DAE838B11}" srcOrd="0" destOrd="0" presId="urn:microsoft.com/office/officeart/2005/8/layout/hierarchy1"/>
    <dgm:cxn modelId="{0A5FADF8-7C29-4732-85C2-19DAA04E41BF}" type="presParOf" srcId="{1648036F-A65C-4937-88D2-454DAE838B11}" destId="{DADE5550-D347-4ACC-B06A-63265FB9CD4B}" srcOrd="0" destOrd="0" presId="urn:microsoft.com/office/officeart/2005/8/layout/hierarchy1"/>
    <dgm:cxn modelId="{95022677-993C-433A-8C52-A405D3E5D984}" type="presParOf" srcId="{1648036F-A65C-4937-88D2-454DAE838B11}" destId="{173A35AB-C6FC-45AA-85AE-BB2B772A1ED2}" srcOrd="1" destOrd="0" presId="urn:microsoft.com/office/officeart/2005/8/layout/hierarchy1"/>
    <dgm:cxn modelId="{364B6E95-D918-4770-BD63-6625307630C2}" type="presParOf" srcId="{59C693F8-BD15-45C9-891C-F99E5E81265B}" destId="{1529F1CF-0276-422C-82D7-3587711F1CBB}" srcOrd="1" destOrd="0" presId="urn:microsoft.com/office/officeart/2005/8/layout/hierarchy1"/>
    <dgm:cxn modelId="{3D0DFE7A-7D72-4520-81FA-9E4BAB19FED7}" type="presParOf" srcId="{9F551FE1-E674-4534-8717-A1C89E7C6A53}" destId="{7D41F363-0C43-4EFF-9A6A-D5F02847CF51}" srcOrd="1" destOrd="0" presId="urn:microsoft.com/office/officeart/2005/8/layout/hierarchy1"/>
    <dgm:cxn modelId="{777C5AD5-B267-472D-B501-432E7283A226}" type="presParOf" srcId="{7D41F363-0C43-4EFF-9A6A-D5F02847CF51}" destId="{2E52A90E-CD8C-4995-AFDA-8EC2E3124FF3}" srcOrd="0" destOrd="0" presId="urn:microsoft.com/office/officeart/2005/8/layout/hierarchy1"/>
    <dgm:cxn modelId="{273B7F1F-B4C4-4DC7-A4DD-32926354D8FE}" type="presParOf" srcId="{2E52A90E-CD8C-4995-AFDA-8EC2E3124FF3}" destId="{F34DF532-0821-4379-9E8B-D8B77D7FBAE7}" srcOrd="0" destOrd="0" presId="urn:microsoft.com/office/officeart/2005/8/layout/hierarchy1"/>
    <dgm:cxn modelId="{49A45A89-0C74-4F7A-90B9-76125C955D17}" type="presParOf" srcId="{2E52A90E-CD8C-4995-AFDA-8EC2E3124FF3}" destId="{7E0DC1C3-410A-475B-88CC-46C45305747C}" srcOrd="1" destOrd="0" presId="urn:microsoft.com/office/officeart/2005/8/layout/hierarchy1"/>
    <dgm:cxn modelId="{A1BAC9A4-F8AD-4765-B18B-1146A64CEE7F}" type="presParOf" srcId="{7D41F363-0C43-4EFF-9A6A-D5F02847CF51}" destId="{A224B3CF-1155-46ED-A558-26C25ABD0648}" srcOrd="1" destOrd="0" presId="urn:microsoft.com/office/officeart/2005/8/layout/hierarchy1"/>
    <dgm:cxn modelId="{260E5319-C219-48DD-85A5-F644845271EC}" type="presParOf" srcId="{9F551FE1-E674-4534-8717-A1C89E7C6A53}" destId="{255B8DE8-A84A-460D-A6B6-70316A09848D}" srcOrd="2" destOrd="0" presId="urn:microsoft.com/office/officeart/2005/8/layout/hierarchy1"/>
    <dgm:cxn modelId="{1BB76EBD-850F-469F-AD3E-F4CB82471408}" type="presParOf" srcId="{255B8DE8-A84A-460D-A6B6-70316A09848D}" destId="{65AB406D-123B-4334-B88B-AA0027093200}" srcOrd="0" destOrd="0" presId="urn:microsoft.com/office/officeart/2005/8/layout/hierarchy1"/>
    <dgm:cxn modelId="{A48CEC0B-6F85-4E78-A69C-EBA073BA5A5E}" type="presParOf" srcId="{65AB406D-123B-4334-B88B-AA0027093200}" destId="{4F694BCB-6E9B-4AA0-A2AE-090474725DBE}" srcOrd="0" destOrd="0" presId="urn:microsoft.com/office/officeart/2005/8/layout/hierarchy1"/>
    <dgm:cxn modelId="{D5D38813-44C1-4C96-AC18-73E3538FC12B}" type="presParOf" srcId="{65AB406D-123B-4334-B88B-AA0027093200}" destId="{A0743991-66EC-405B-86A8-251D8174E35C}" srcOrd="1" destOrd="0" presId="urn:microsoft.com/office/officeart/2005/8/layout/hierarchy1"/>
    <dgm:cxn modelId="{66440F45-CF9E-4B60-B295-1CE55DD482AD}" type="presParOf" srcId="{255B8DE8-A84A-460D-A6B6-70316A09848D}" destId="{C5D491E9-E1EB-4A31-8125-9E9ED7D0A81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DE5550-D347-4ACC-B06A-63265FB9CD4B}">
      <dsp:nvSpPr>
        <dsp:cNvPr id="0" name=""/>
        <dsp:cNvSpPr/>
      </dsp:nvSpPr>
      <dsp:spPr>
        <a:xfrm>
          <a:off x="0" y="567487"/>
          <a:ext cx="3064322" cy="1945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3A35AB-C6FC-45AA-85AE-BB2B772A1ED2}">
      <dsp:nvSpPr>
        <dsp:cNvPr id="0" name=""/>
        <dsp:cNvSpPr/>
      </dsp:nvSpPr>
      <dsp:spPr>
        <a:xfrm>
          <a:off x="340480" y="890944"/>
          <a:ext cx="3064322" cy="1945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GM decreased YoY -$288K</a:t>
          </a:r>
        </a:p>
      </dsp:txBody>
      <dsp:txXfrm>
        <a:off x="397472" y="947936"/>
        <a:ext cx="2950338" cy="1831860"/>
      </dsp:txXfrm>
    </dsp:sp>
    <dsp:sp modelId="{F34DF532-0821-4379-9E8B-D8B77D7FBAE7}">
      <dsp:nvSpPr>
        <dsp:cNvPr id="0" name=""/>
        <dsp:cNvSpPr/>
      </dsp:nvSpPr>
      <dsp:spPr>
        <a:xfrm>
          <a:off x="3745283" y="567487"/>
          <a:ext cx="3064322" cy="1945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0DC1C3-410A-475B-88CC-46C45305747C}">
      <dsp:nvSpPr>
        <dsp:cNvPr id="0" name=""/>
        <dsp:cNvSpPr/>
      </dsp:nvSpPr>
      <dsp:spPr>
        <a:xfrm>
          <a:off x="4085763" y="890944"/>
          <a:ext cx="3064322" cy="1945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-$569K was due to decline in volume</a:t>
          </a:r>
        </a:p>
      </dsp:txBody>
      <dsp:txXfrm>
        <a:off x="4142755" y="947936"/>
        <a:ext cx="2950338" cy="1831860"/>
      </dsp:txXfrm>
    </dsp:sp>
    <dsp:sp modelId="{4F694BCB-6E9B-4AA0-A2AE-090474725DBE}">
      <dsp:nvSpPr>
        <dsp:cNvPr id="0" name=""/>
        <dsp:cNvSpPr/>
      </dsp:nvSpPr>
      <dsp:spPr>
        <a:xfrm>
          <a:off x="7490566" y="567487"/>
          <a:ext cx="3064322" cy="1945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743991-66EC-405B-86A8-251D8174E35C}">
      <dsp:nvSpPr>
        <dsp:cNvPr id="0" name=""/>
        <dsp:cNvSpPr/>
      </dsp:nvSpPr>
      <dsp:spPr>
        <a:xfrm>
          <a:off x="7831047" y="890944"/>
          <a:ext cx="3064322" cy="1945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Offset by +$288K increase due to a favorable mix</a:t>
          </a:r>
        </a:p>
      </dsp:txBody>
      <dsp:txXfrm>
        <a:off x="7888039" y="947936"/>
        <a:ext cx="2950338" cy="18318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C32455-7AA3-4501-A6D0-83AEDB5B1740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0F220-C374-4F97-867B-B6CDB7C616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091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60F220-C374-4F97-867B-B6CDB7C6161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959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pivotTable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Gross Margin Change (Price-Volume-Mix)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60F220-C374-4F97-867B-B6CDB7C6161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468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472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2446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5766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9171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2703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0090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5698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846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7203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300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2934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89403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4225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0412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4334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1994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46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353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3.png"/><Relationship Id="rId7" Type="http://schemas.openxmlformats.org/officeDocument/2006/relationships/diagramLayout" Target="../diagrams/layou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Relationship Id="rId6" Type="http://schemas.openxmlformats.org/officeDocument/2006/relationships/diagramData" Target="../diagrams/data1.xml"/><Relationship Id="rId5" Type="http://schemas.openxmlformats.org/officeDocument/2006/relationships/image" Target="../media/image5.png"/><Relationship Id="rId10" Type="http://schemas.microsoft.com/office/2007/relationships/diagramDrawing" Target="../diagrams/drawing1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924d79d1-9ce3-4bec-998d-c85d72a9ccca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88000"/>
                <a:satMod val="130000"/>
                <a:lumMod val="124000"/>
              </a:schemeClr>
            </a:gs>
            <a:gs pos="100000">
              <a:schemeClr val="bg2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48">
            <a:extLst>
              <a:ext uri="{FF2B5EF4-FFF2-40B4-BE49-F238E27FC236}">
                <a16:creationId xmlns:a16="http://schemas.microsoft.com/office/drawing/2014/main" id="{91B28F63-CF00-448F-B141-FE33C33B1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2AE609E2-8522-44E4-9077-980E5BCF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53" name="Oval 52">
            <a:extLst>
              <a:ext uri="{FF2B5EF4-FFF2-40B4-BE49-F238E27FC236}">
                <a16:creationId xmlns:a16="http://schemas.microsoft.com/office/drawing/2014/main" id="{4FA533C5-33E3-4611-AF9F-72811D8B2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8949AD42-25FD-4C3D-9EEE-B7FEC5809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6AC7D913-60B7-4603-881B-831DA5D3A9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59" name="Rectangle 58">
            <a:extLst>
              <a:ext uri="{FF2B5EF4-FFF2-40B4-BE49-F238E27FC236}">
                <a16:creationId xmlns:a16="http://schemas.microsoft.com/office/drawing/2014/main" id="{87F0FDC4-AD8C-47D9-9131-623C98ADB0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Freeform: Shape 64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647746-4ADC-DE45-A396-9101DBB11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1447800"/>
            <a:ext cx="6974915" cy="3329581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6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Example Company-Price/Volume/Mix (FY25 Review)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5210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1B8F9CB-890B-4CB8-B503-188A763E2F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A632AB4-3837-4FD0-8B62-0A18B573F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C393B4A7-6ABF-423D-A762-3CDB4897A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CD2319A-6FA9-4EFB-9EDF-730446742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1692A93-3514-4486-8B67-CCA4E0259B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01AD250C-F2EA-449F-9B14-DF5BB674C5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954524-218E-C423-D70B-3F3805139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EBEBEB"/>
                </a:solidFill>
              </a:rPr>
              <a:t>Executive Summary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E615255E-95C3-9DD4-4DDF-6CF7402FF4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7088957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5976154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pivotTable ,Gross Margin Change (Price-Volume-Mix) ,textbox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rcRect t="10142" r="36501"/>
          <a:stretch>
            <a:fillRect/>
          </a:stretch>
        </p:blipFill>
        <p:spPr>
          <a:xfrm>
            <a:off x="1848767" y="0"/>
            <a:ext cx="8494466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Price–Volume–Mix Analysis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DF19BAF3-7E20-4B9D-B544-BABAEEA1F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950648F4-ABCD-4DF0-8641-76CFB23547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31" name="Oval 30">
            <a:extLst>
              <a:ext uri="{FF2B5EF4-FFF2-40B4-BE49-F238E27FC236}">
                <a16:creationId xmlns:a16="http://schemas.microsoft.com/office/drawing/2014/main" id="{989BE678-777B-482A-A616-FEDC47B162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CF1EB4BD-9C7E-4AA3-9681-C7EB0DA625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94AAE3AA-3759-4D28-B0EF-575F25A514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D28BE0C3-2102-4820-B88B-A448B184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8A3C342-1D03-412F-8DD3-BF519E8E0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F3B0E2-2870-A0AA-91B5-A9C0C5562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1931" y="452718"/>
            <a:ext cx="4638903" cy="140053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200" dirty="0"/>
              <a:t>Next Steps</a:t>
            </a:r>
          </a:p>
        </p:txBody>
      </p:sp>
      <p:sp>
        <p:nvSpPr>
          <p:cNvPr id="41" name="Freeform 31">
            <a:extLst>
              <a:ext uri="{FF2B5EF4-FFF2-40B4-BE49-F238E27FC236}">
                <a16:creationId xmlns:a16="http://schemas.microsoft.com/office/drawing/2014/main" id="{81CC9B02-E087-4350-AEBD-2C3CF001AF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28375" y="-1573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 descr="An abstract financial digital analysis">
            <a:extLst>
              <a:ext uri="{FF2B5EF4-FFF2-40B4-BE49-F238E27FC236}">
                <a16:creationId xmlns:a16="http://schemas.microsoft.com/office/drawing/2014/main" id="{7FAC50B4-E07C-83F2-ACC2-82AE088FC290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41202" r="18552"/>
          <a:stretch>
            <a:fillRect/>
          </a:stretch>
        </p:blipFill>
        <p:spPr>
          <a:xfrm>
            <a:off x="3" y="10"/>
            <a:ext cx="4973099" cy="6857991"/>
          </a:xfrm>
          <a:custGeom>
            <a:avLst/>
            <a:gdLst/>
            <a:ahLst/>
            <a:cxnLst/>
            <a:rect l="l" t="t" r="r" b="b"/>
            <a:pathLst>
              <a:path w="4973099" h="6858001">
                <a:moveTo>
                  <a:pt x="3628384" y="0"/>
                </a:moveTo>
                <a:lnTo>
                  <a:pt x="4971922" y="0"/>
                </a:lnTo>
                <a:lnTo>
                  <a:pt x="4946877" y="155677"/>
                </a:lnTo>
                <a:lnTo>
                  <a:pt x="4923008" y="310668"/>
                </a:lnTo>
                <a:lnTo>
                  <a:pt x="4899644" y="466344"/>
                </a:lnTo>
                <a:lnTo>
                  <a:pt x="4879641" y="622707"/>
                </a:lnTo>
                <a:lnTo>
                  <a:pt x="4859470" y="778383"/>
                </a:lnTo>
                <a:lnTo>
                  <a:pt x="4840644" y="934746"/>
                </a:lnTo>
                <a:lnTo>
                  <a:pt x="4824508" y="1089051"/>
                </a:lnTo>
                <a:lnTo>
                  <a:pt x="4809212" y="1245413"/>
                </a:lnTo>
                <a:lnTo>
                  <a:pt x="4795260" y="1401090"/>
                </a:lnTo>
                <a:lnTo>
                  <a:pt x="4783158" y="1554023"/>
                </a:lnTo>
                <a:lnTo>
                  <a:pt x="4771055" y="1709014"/>
                </a:lnTo>
                <a:lnTo>
                  <a:pt x="4760970" y="1861947"/>
                </a:lnTo>
                <a:lnTo>
                  <a:pt x="4753070" y="2014881"/>
                </a:lnTo>
                <a:lnTo>
                  <a:pt x="4744833" y="2167128"/>
                </a:lnTo>
                <a:lnTo>
                  <a:pt x="4737942" y="2318004"/>
                </a:lnTo>
                <a:lnTo>
                  <a:pt x="4733067" y="2467509"/>
                </a:lnTo>
                <a:lnTo>
                  <a:pt x="4728865" y="2617013"/>
                </a:lnTo>
                <a:lnTo>
                  <a:pt x="4724831" y="2765146"/>
                </a:lnTo>
                <a:lnTo>
                  <a:pt x="4722982" y="2911221"/>
                </a:lnTo>
                <a:lnTo>
                  <a:pt x="4720965" y="3057297"/>
                </a:lnTo>
                <a:lnTo>
                  <a:pt x="4719956" y="3201315"/>
                </a:lnTo>
                <a:lnTo>
                  <a:pt x="4720965" y="3343961"/>
                </a:lnTo>
                <a:lnTo>
                  <a:pt x="4720965" y="3485236"/>
                </a:lnTo>
                <a:lnTo>
                  <a:pt x="4722982" y="3625139"/>
                </a:lnTo>
                <a:lnTo>
                  <a:pt x="4726007" y="3762299"/>
                </a:lnTo>
                <a:lnTo>
                  <a:pt x="4728865" y="3898087"/>
                </a:lnTo>
                <a:lnTo>
                  <a:pt x="4732059" y="4031133"/>
                </a:lnTo>
                <a:lnTo>
                  <a:pt x="4736933" y="4163492"/>
                </a:lnTo>
                <a:lnTo>
                  <a:pt x="4742144" y="4293793"/>
                </a:lnTo>
                <a:lnTo>
                  <a:pt x="4746850" y="4421352"/>
                </a:lnTo>
                <a:lnTo>
                  <a:pt x="4760130" y="4670298"/>
                </a:lnTo>
                <a:lnTo>
                  <a:pt x="4774249" y="4908956"/>
                </a:lnTo>
                <a:lnTo>
                  <a:pt x="4789041" y="5138013"/>
                </a:lnTo>
                <a:lnTo>
                  <a:pt x="4805346" y="5354726"/>
                </a:lnTo>
                <a:lnTo>
                  <a:pt x="4822323" y="5561838"/>
                </a:lnTo>
                <a:lnTo>
                  <a:pt x="4840644" y="5753862"/>
                </a:lnTo>
                <a:lnTo>
                  <a:pt x="4858630" y="5934227"/>
                </a:lnTo>
                <a:lnTo>
                  <a:pt x="4876615" y="6100191"/>
                </a:lnTo>
                <a:lnTo>
                  <a:pt x="4893592" y="6252438"/>
                </a:lnTo>
                <a:lnTo>
                  <a:pt x="4909729" y="6387541"/>
                </a:lnTo>
                <a:lnTo>
                  <a:pt x="4925025" y="6509613"/>
                </a:lnTo>
                <a:lnTo>
                  <a:pt x="4937800" y="6612483"/>
                </a:lnTo>
                <a:lnTo>
                  <a:pt x="4949902" y="6698894"/>
                </a:lnTo>
                <a:lnTo>
                  <a:pt x="4967216" y="6817538"/>
                </a:lnTo>
                <a:lnTo>
                  <a:pt x="4973099" y="6858000"/>
                </a:lnTo>
                <a:lnTo>
                  <a:pt x="4075210" y="6858000"/>
                </a:lnTo>
                <a:lnTo>
                  <a:pt x="4075210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28384" y="1"/>
                </a:lnTo>
                <a:close/>
              </a:path>
            </a:pathLst>
          </a:custGeom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D6F18ACE-6E82-4ADC-8A2F-A1771B309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4244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A518B8-B3FD-F91D-F73D-5E53FAC2E0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10950" y="2052918"/>
            <a:ext cx="4638903" cy="4195481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Font typeface="Wingdings 3" charset="2"/>
              <a:buChar char=""/>
            </a:pPr>
            <a:r>
              <a:rPr lang="en-US" sz="2000" dirty="0"/>
              <a:t>Investigate the prices from vendor Zenex that need to be increased and find out the explanation for the overall decrease in volume across all vendors YoY. </a:t>
            </a:r>
          </a:p>
        </p:txBody>
      </p:sp>
    </p:spTree>
    <p:extLst>
      <p:ext uri="{BB962C8B-B14F-4D97-AF65-F5344CB8AC3E}">
        <p14:creationId xmlns:p14="http://schemas.microsoft.com/office/powerpoint/2010/main" val="4144021085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92</Words>
  <Application>Microsoft Office PowerPoint</Application>
  <PresentationFormat>Widescreen</PresentationFormat>
  <Paragraphs>18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Century Gothic</vt:lpstr>
      <vt:lpstr>Wingdings 3</vt:lpstr>
      <vt:lpstr>Custom Design</vt:lpstr>
      <vt:lpstr>Ion</vt:lpstr>
      <vt:lpstr>Example Company-Price/Volume/Mix (FY25 Review)</vt:lpstr>
      <vt:lpstr>Executive Summary</vt:lpstr>
      <vt:lpstr>Price–Volume–Mix Analysis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Nathan Webb</cp:lastModifiedBy>
  <cp:revision>6</cp:revision>
  <dcterms:created xsi:type="dcterms:W3CDTF">2016-09-04T11:54:55Z</dcterms:created>
  <dcterms:modified xsi:type="dcterms:W3CDTF">2025-09-28T17:45:06Z</dcterms:modified>
</cp:coreProperties>
</file>